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4562" r:id="rId2"/>
    <p:sldId id="4563" r:id="rId3"/>
    <p:sldId id="4241" r:id="rId4"/>
    <p:sldId id="4242" r:id="rId5"/>
    <p:sldId id="3648" r:id="rId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990033"/>
    <a:srgbClr val="FF0066"/>
    <a:srgbClr val="FF00FF"/>
    <a:srgbClr val="33CCCC"/>
    <a:srgbClr val="FF4791"/>
    <a:srgbClr val="823588"/>
    <a:srgbClr val="FF2F83"/>
    <a:srgbClr val="C85A0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9466" autoAdjust="0"/>
  </p:normalViewPr>
  <p:slideViewPr>
    <p:cSldViewPr>
      <p:cViewPr>
        <p:scale>
          <a:sx n="100" d="100"/>
          <a:sy n="100" d="100"/>
        </p:scale>
        <p:origin x="270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380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2176522053105209"/>
          <c:y val="1.2256521047210973E-3"/>
          <c:w val="0.57823484409323056"/>
          <c:h val="0.9662789815216149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22000">
                    <a:srgbClr val="0070C0"/>
                  </a:gs>
                  <a:gs pos="50000">
                    <a:srgbClr val="C00000"/>
                  </a:gs>
                  <a:gs pos="81000">
                    <a:srgbClr val="FFC000"/>
                  </a:gs>
                </a:gsLst>
                <a:lin ang="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0-B978-47E6-9413-ECE06006BEAF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2-B978-47E6-9413-ECE06006BEAF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52500">
                    <a:srgbClr val="FF0000"/>
                  </a:gs>
                  <a:gs pos="27000">
                    <a:schemeClr val="accent2">
                      <a:lumMod val="50000"/>
                    </a:schemeClr>
                  </a:gs>
                  <a:gs pos="77000">
                    <a:schemeClr val="accent5">
                      <a:lumMod val="75000"/>
                    </a:schemeClr>
                  </a:gs>
                </a:gsLst>
              </a:gra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4-B978-47E6-9413-ECE06006BEA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B978-47E6-9413-ECE06006BEAF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8-B978-47E6-9413-ECE06006BEAF}"/>
              </c:ext>
            </c:extLst>
          </c:dPt>
          <c:dPt>
            <c:idx val="5"/>
            <c:invertIfNegative val="0"/>
            <c:bubble3D val="0"/>
            <c:spPr>
              <a:solidFill>
                <a:srgbClr val="990033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B5E5-4822-9E84-23A323DA6FB2}"/>
              </c:ext>
            </c:extLst>
          </c:dPt>
          <c:dPt>
            <c:idx val="6"/>
            <c:invertIfNegative val="0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7-B5E5-4822-9E84-23A323DA6FB2}"/>
              </c:ext>
            </c:extLst>
          </c:dPt>
          <c:dPt>
            <c:idx val="7"/>
            <c:invertIfNegative val="0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8-B5E5-4822-9E84-23A323DA6FB2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978-47E6-9413-ECE06006BEAF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978-47E6-9413-ECE06006BEAF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978-47E6-9413-ECE06006BEAF}"/>
                </c:ext>
              </c:extLst>
            </c:dLbl>
            <c:dLbl>
              <c:idx val="3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B978-47E6-9413-ECE06006BEAF}"/>
                </c:ext>
              </c:extLst>
            </c:dLbl>
            <c:dLbl>
              <c:idx val="4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B978-47E6-9413-ECE06006BEAF}"/>
                </c:ext>
              </c:extLst>
            </c:dLbl>
            <c:dLbl>
              <c:idx val="5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B5E5-4822-9E84-23A323DA6FB2}"/>
                </c:ext>
              </c:extLst>
            </c:dLbl>
            <c:dLbl>
              <c:idx val="6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B5E5-4822-9E84-23A323DA6FB2}"/>
                </c:ext>
              </c:extLst>
            </c:dLbl>
            <c:dLbl>
              <c:idx val="7"/>
              <c:spPr/>
              <c:txPr>
                <a:bodyPr/>
                <a:lstStyle/>
                <a:p>
                  <a:pPr algn="ctr">
                    <a:defRPr lang="es-MX" sz="1600" b="1" i="0" u="none" strike="noStrike" kern="1200" baseline="0">
                      <a:solidFill>
                        <a:srgbClr val="12313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B5E5-4822-9E84-23A323DA6F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Tony Rodríguez del PAN/PRI/PRD</c:v>
                </c:pt>
                <c:pt idx="1">
                  <c:v>Aranzazú Lara del Partido Verde</c:v>
                </c:pt>
                <c:pt idx="2">
                  <c:v>Raciel Pérez Cruz del PT/MORENA/Nueva Alianza</c:v>
                </c:pt>
                <c:pt idx="3">
                  <c:v>Israel Amador de MC</c:v>
                </c:pt>
                <c:pt idx="4">
                  <c:v>Cuauhtémoc Sánchez del PES</c:v>
                </c:pt>
                <c:pt idx="5">
                  <c:v>Heriberto Rubio de RSP</c:v>
                </c:pt>
                <c:pt idx="6">
                  <c:v>Alan Uribe FxM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0.33</c:v>
                </c:pt>
                <c:pt idx="1">
                  <c:v>0.06</c:v>
                </c:pt>
                <c:pt idx="2">
                  <c:v>0.52</c:v>
                </c:pt>
                <c:pt idx="3">
                  <c:v>0.04</c:v>
                </c:pt>
                <c:pt idx="4">
                  <c:v>0.01</c:v>
                </c:pt>
                <c:pt idx="5">
                  <c:v>0.01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978-47E6-9413-ECE06006BE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gapDepth val="138"/>
        <c:shape val="box"/>
        <c:axId val="53515776"/>
        <c:axId val="53517312"/>
        <c:axId val="0"/>
      </c:bar3DChart>
      <c:catAx>
        <c:axId val="5351577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s-CO" sz="15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53517312"/>
        <c:crosses val="autoZero"/>
        <c:auto val="1"/>
        <c:lblAlgn val="ctr"/>
        <c:lblOffset val="100"/>
        <c:noMultiLvlLbl val="0"/>
      </c:catAx>
      <c:valAx>
        <c:axId val="53517312"/>
        <c:scaling>
          <c:orientation val="minMax"/>
          <c:max val="1"/>
        </c:scaling>
        <c:delete val="1"/>
        <c:axPos val="t"/>
        <c:numFmt formatCode="0%" sourceLinked="1"/>
        <c:majorTickMark val="out"/>
        <c:minorTickMark val="none"/>
        <c:tickLblPos val="nextTo"/>
        <c:crossAx val="53515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329849031975652"/>
          <c:y val="1.2255191294667613E-3"/>
          <c:w val="0.47130285054555715"/>
          <c:h val="0.983916871829189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551-4863-BF86-789AB5A1119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551-4863-BF86-789AB5A1119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551-4863-BF86-789AB5A1119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551-4863-BF86-789AB5A111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50000"/>
                      </a:schemeClr>
                    </a:solidFill>
                    <a:latin typeface="+mn-lt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Raciel Pérez Cruz</c:v>
                </c:pt>
                <c:pt idx="1">
                  <c:v>Tony Rodríguez</c:v>
                </c:pt>
                <c:pt idx="2">
                  <c:v>Israel Amador</c:v>
                </c:pt>
                <c:pt idx="3">
                  <c:v>Alan Uribe</c:v>
                </c:pt>
                <c:pt idx="4">
                  <c:v>Cuauhtémoc Sánchez</c:v>
                </c:pt>
                <c:pt idx="5">
                  <c:v>Aranzazú Lara</c:v>
                </c:pt>
                <c:pt idx="6">
                  <c:v>Heriberto Rubio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0.68</c:v>
                </c:pt>
                <c:pt idx="1">
                  <c:v>0.44</c:v>
                </c:pt>
                <c:pt idx="2">
                  <c:v>0.17</c:v>
                </c:pt>
                <c:pt idx="3">
                  <c:v>0.17</c:v>
                </c:pt>
                <c:pt idx="4">
                  <c:v>0.15</c:v>
                </c:pt>
                <c:pt idx="5">
                  <c:v>0.14000000000000001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551-4863-BF86-789AB5A11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gapDepth val="138"/>
        <c:shape val="box"/>
        <c:axId val="55198080"/>
        <c:axId val="55199616"/>
        <c:axId val="0"/>
      </c:bar3DChart>
      <c:catAx>
        <c:axId val="5519808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s-CO" sz="14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55199616"/>
        <c:crosses val="autoZero"/>
        <c:auto val="1"/>
        <c:lblAlgn val="ctr"/>
        <c:lblOffset val="100"/>
        <c:noMultiLvlLbl val="0"/>
      </c:catAx>
      <c:valAx>
        <c:axId val="55199616"/>
        <c:scaling>
          <c:orientation val="minMax"/>
          <c:max val="1"/>
        </c:scaling>
        <c:delete val="1"/>
        <c:axPos val="t"/>
        <c:numFmt formatCode="0%" sourceLinked="1"/>
        <c:majorTickMark val="out"/>
        <c:minorTickMark val="none"/>
        <c:tickLblPos val="nextTo"/>
        <c:crossAx val="55198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329849031975652"/>
          <c:y val="1.2255191294667613E-3"/>
          <c:w val="0.47130285054555715"/>
          <c:h val="0.983916871829189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551-4863-BF86-789AB5A1119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551-4863-BF86-789AB5A1119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551-4863-BF86-789AB5A1119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551-4863-BF86-789AB5A111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50000"/>
                      </a:schemeClr>
                    </a:solidFill>
                    <a:latin typeface="+mn-lt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Raciel Pérez Cruz</c:v>
                </c:pt>
                <c:pt idx="1">
                  <c:v>Heriberto Rubio</c:v>
                </c:pt>
                <c:pt idx="2">
                  <c:v>Israel Amador</c:v>
                </c:pt>
                <c:pt idx="3">
                  <c:v>Alan Uribe</c:v>
                </c:pt>
                <c:pt idx="4">
                  <c:v>Aranzazú Lara</c:v>
                </c:pt>
                <c:pt idx="5">
                  <c:v>Tony Rodríguez</c:v>
                </c:pt>
                <c:pt idx="6">
                  <c:v>Cuauhtémoc Sánchez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0.26</c:v>
                </c:pt>
                <c:pt idx="1">
                  <c:v>0.26</c:v>
                </c:pt>
                <c:pt idx="2">
                  <c:v>0.23</c:v>
                </c:pt>
                <c:pt idx="3">
                  <c:v>0.2</c:v>
                </c:pt>
                <c:pt idx="4">
                  <c:v>0.18</c:v>
                </c:pt>
                <c:pt idx="5">
                  <c:v>0.12</c:v>
                </c:pt>
                <c:pt idx="6">
                  <c:v>-0.26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551-4863-BF86-789AB5A11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gapDepth val="138"/>
        <c:shape val="box"/>
        <c:axId val="55198080"/>
        <c:axId val="55199616"/>
        <c:axId val="0"/>
      </c:bar3DChart>
      <c:catAx>
        <c:axId val="5519808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low"/>
        <c:txPr>
          <a:bodyPr/>
          <a:lstStyle/>
          <a:p>
            <a:pPr>
              <a:defRPr lang="es-CO" sz="14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55199616"/>
        <c:crosses val="autoZero"/>
        <c:auto val="1"/>
        <c:lblAlgn val="ctr"/>
        <c:lblOffset val="100"/>
        <c:noMultiLvlLbl val="0"/>
      </c:catAx>
      <c:valAx>
        <c:axId val="55199616"/>
        <c:scaling>
          <c:orientation val="minMax"/>
          <c:max val="1"/>
        </c:scaling>
        <c:delete val="1"/>
        <c:axPos val="t"/>
        <c:numFmt formatCode="0%" sourceLinked="1"/>
        <c:majorTickMark val="out"/>
        <c:minorTickMark val="none"/>
        <c:tickLblPos val="nextTo"/>
        <c:crossAx val="55198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329849031975652"/>
          <c:y val="1.2255191294667613E-3"/>
          <c:w val="0.47130285054555715"/>
          <c:h val="0.983916871829189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551-4863-BF86-789AB5A1119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551-4863-BF86-789AB5A1119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551-4863-BF86-789AB5A1119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551-4863-BF86-789AB5A111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50000"/>
                      </a:schemeClr>
                    </a:solidFill>
                    <a:latin typeface="+mn-lt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Raciel Pérez Cruz</c:v>
                </c:pt>
                <c:pt idx="1">
                  <c:v>Tony Rodríguez</c:v>
                </c:pt>
                <c:pt idx="2">
                  <c:v>Israel Amador</c:v>
                </c:pt>
                <c:pt idx="3">
                  <c:v>Alan Uribe</c:v>
                </c:pt>
                <c:pt idx="4">
                  <c:v>Cuauhtémoc Sánchez</c:v>
                </c:pt>
                <c:pt idx="5">
                  <c:v>Aranzazú Lara</c:v>
                </c:pt>
                <c:pt idx="6">
                  <c:v>Heriberto Rubio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0.57999999999999996</c:v>
                </c:pt>
                <c:pt idx="1">
                  <c:v>0.49</c:v>
                </c:pt>
                <c:pt idx="2">
                  <c:v>0.53</c:v>
                </c:pt>
                <c:pt idx="3">
                  <c:v>0.52</c:v>
                </c:pt>
                <c:pt idx="4">
                  <c:v>0.31</c:v>
                </c:pt>
                <c:pt idx="5">
                  <c:v>0.49</c:v>
                </c:pt>
                <c:pt idx="6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551-4863-BF86-789AB5A11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gapDepth val="138"/>
        <c:shape val="box"/>
        <c:axId val="63273984"/>
        <c:axId val="63279872"/>
        <c:axId val="0"/>
      </c:bar3DChart>
      <c:catAx>
        <c:axId val="6327398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s-CO" sz="14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63279872"/>
        <c:crosses val="autoZero"/>
        <c:auto val="1"/>
        <c:lblAlgn val="ctr"/>
        <c:lblOffset val="100"/>
        <c:noMultiLvlLbl val="0"/>
      </c:catAx>
      <c:valAx>
        <c:axId val="63279872"/>
        <c:scaling>
          <c:orientation val="minMax"/>
          <c:max val="1"/>
        </c:scaling>
        <c:delete val="1"/>
        <c:axPos val="t"/>
        <c:numFmt formatCode="0%" sourceLinked="1"/>
        <c:majorTickMark val="out"/>
        <c:minorTickMark val="none"/>
        <c:tickLblPos val="nextTo"/>
        <c:crossAx val="63273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329849031975652"/>
          <c:y val="1.2255191294667613E-3"/>
          <c:w val="0.47130285054555715"/>
          <c:h val="0.983916871829189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551-4863-BF86-789AB5A1119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551-4863-BF86-789AB5A1119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551-4863-BF86-789AB5A1119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551-4863-BF86-789AB5A111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50000"/>
                      </a:schemeClr>
                    </a:solidFill>
                    <a:latin typeface="+mn-lt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Hoja1!$A$2:$A$8</c:f>
              <c:strCache>
                <c:ptCount val="7"/>
                <c:pt idx="0">
                  <c:v>Raciel Pérez Cruz</c:v>
                </c:pt>
                <c:pt idx="1">
                  <c:v>Tony Rodríguez</c:v>
                </c:pt>
                <c:pt idx="2">
                  <c:v>Israel Amador</c:v>
                </c:pt>
                <c:pt idx="3">
                  <c:v>Alan Uribe</c:v>
                </c:pt>
                <c:pt idx="4">
                  <c:v>Cuauhtémoc Sánchez</c:v>
                </c:pt>
                <c:pt idx="5">
                  <c:v>Aranzazú Lara</c:v>
                </c:pt>
                <c:pt idx="6">
                  <c:v>Heriberto Rubio</c:v>
                </c:pt>
              </c:strCache>
            </c:strRef>
          </c:cat>
          <c:val>
            <c:numRef>
              <c:f>Hoja1!$B$2:$B$8</c:f>
              <c:numCache>
                <c:formatCode>0%</c:formatCode>
                <c:ptCount val="7"/>
                <c:pt idx="0">
                  <c:v>0.32</c:v>
                </c:pt>
                <c:pt idx="1">
                  <c:v>0.37</c:v>
                </c:pt>
                <c:pt idx="2">
                  <c:v>0.3</c:v>
                </c:pt>
                <c:pt idx="3">
                  <c:v>0.32</c:v>
                </c:pt>
                <c:pt idx="4">
                  <c:v>0.56999999999999995</c:v>
                </c:pt>
                <c:pt idx="5">
                  <c:v>0.31</c:v>
                </c:pt>
                <c:pt idx="6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551-4863-BF86-789AB5A11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gapDepth val="138"/>
        <c:shape val="box"/>
        <c:axId val="59677312"/>
        <c:axId val="59687296"/>
        <c:axId val="0"/>
      </c:bar3DChart>
      <c:catAx>
        <c:axId val="5967731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s-CO" sz="1400" b="0">
                <a:solidFill>
                  <a:schemeClr val="tx2">
                    <a:lumMod val="50000"/>
                  </a:schemeClr>
                </a:solidFill>
                <a:effectLst/>
              </a:defRPr>
            </a:pPr>
            <a:endParaRPr lang="es-MX"/>
          </a:p>
        </c:txPr>
        <c:crossAx val="59687296"/>
        <c:crosses val="autoZero"/>
        <c:auto val="1"/>
        <c:lblAlgn val="ctr"/>
        <c:lblOffset val="100"/>
        <c:noMultiLvlLbl val="0"/>
      </c:catAx>
      <c:valAx>
        <c:axId val="59687296"/>
        <c:scaling>
          <c:orientation val="minMax"/>
          <c:max val="1"/>
        </c:scaling>
        <c:delete val="1"/>
        <c:axPos val="t"/>
        <c:numFmt formatCode="0%" sourceLinked="1"/>
        <c:majorTickMark val="out"/>
        <c:minorTickMark val="none"/>
        <c:tickLblPos val="nextTo"/>
        <c:crossAx val="59677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6BD27-01BD-43E4-87A8-501F406C788A}" type="datetimeFigureOut">
              <a:rPr lang="es-MX" smtClean="0"/>
              <a:t>20/05/2021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C1F3B-E0C3-4D4C-B303-4137C69EB49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812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73089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>
            <a:extLst>
              <a:ext uri="{FF2B5EF4-FFF2-40B4-BE49-F238E27FC236}">
                <a16:creationId xmlns:a16="http://schemas.microsoft.com/office/drawing/2014/main" id="{6B685CB0-2B7C-412F-A0EF-E5EB5444A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2 Marcador de notas">
            <a:extLst>
              <a:ext uri="{FF2B5EF4-FFF2-40B4-BE49-F238E27FC236}">
                <a16:creationId xmlns:a16="http://schemas.microsoft.com/office/drawing/2014/main" id="{A580F4EE-E315-479D-9829-5545B9DE51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altLang="es-MX"/>
          </a:p>
        </p:txBody>
      </p:sp>
      <p:sp>
        <p:nvSpPr>
          <p:cNvPr id="17412" name="3 Marcador de número de diapositiva">
            <a:extLst>
              <a:ext uri="{FF2B5EF4-FFF2-40B4-BE49-F238E27FC236}">
                <a16:creationId xmlns:a16="http://schemas.microsoft.com/office/drawing/2014/main" id="{932C4598-CF29-4F68-83CB-67931CD1D7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E6EDBC-A3E1-4D9D-B2A5-869A6A1E3A4A}" type="slidenum">
              <a:rPr lang="es-MX" alt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1916458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>
            <a:extLst>
              <a:ext uri="{FF2B5EF4-FFF2-40B4-BE49-F238E27FC236}">
                <a16:creationId xmlns:a16="http://schemas.microsoft.com/office/drawing/2014/main" id="{6B685CB0-2B7C-412F-A0EF-E5EB5444A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2 Marcador de notas">
            <a:extLst>
              <a:ext uri="{FF2B5EF4-FFF2-40B4-BE49-F238E27FC236}">
                <a16:creationId xmlns:a16="http://schemas.microsoft.com/office/drawing/2014/main" id="{A580F4EE-E315-479D-9829-5545B9DE51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altLang="es-MX"/>
          </a:p>
        </p:txBody>
      </p:sp>
      <p:sp>
        <p:nvSpPr>
          <p:cNvPr id="17412" name="3 Marcador de número de diapositiva">
            <a:extLst>
              <a:ext uri="{FF2B5EF4-FFF2-40B4-BE49-F238E27FC236}">
                <a16:creationId xmlns:a16="http://schemas.microsoft.com/office/drawing/2014/main" id="{932C4598-CF29-4F68-83CB-67931CD1D7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E6EDBC-A3E1-4D9D-B2A5-869A6A1E3A4A}" type="slidenum">
              <a:rPr lang="es-MX" alt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MX" alt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imagen de diapositiva">
            <a:extLst>
              <a:ext uri="{FF2B5EF4-FFF2-40B4-BE49-F238E27FC236}">
                <a16:creationId xmlns:a16="http://schemas.microsoft.com/office/drawing/2014/main" id="{6B685CB0-2B7C-412F-A0EF-E5EB5444A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2 Marcador de notas">
            <a:extLst>
              <a:ext uri="{FF2B5EF4-FFF2-40B4-BE49-F238E27FC236}">
                <a16:creationId xmlns:a16="http://schemas.microsoft.com/office/drawing/2014/main" id="{A580F4EE-E315-479D-9829-5545B9DE51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altLang="es-MX"/>
          </a:p>
        </p:txBody>
      </p:sp>
      <p:sp>
        <p:nvSpPr>
          <p:cNvPr id="17412" name="3 Marcador de número de diapositiva">
            <a:extLst>
              <a:ext uri="{FF2B5EF4-FFF2-40B4-BE49-F238E27FC236}">
                <a16:creationId xmlns:a16="http://schemas.microsoft.com/office/drawing/2014/main" id="{932C4598-CF29-4F68-83CB-67931CD1D7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E6EDBC-A3E1-4D9D-B2A5-869A6A1E3A4A}" type="slidenum">
              <a:rPr lang="es-MX" altLang="es-MX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MX" alt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C1F3B-E0C3-4D4C-B303-4137C69EB494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279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99" t="10947" r="16457" b="1694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2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206" t="50000"/>
          <a:stretch/>
        </p:blipFill>
        <p:spPr bwMode="auto">
          <a:xfrm>
            <a:off x="6372200" y="44624"/>
            <a:ext cx="2592288" cy="10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395536" y="634043"/>
            <a:ext cx="8424936" cy="1323439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l">
              <a:defRPr lang="es-MX" sz="4000" b="0" dirty="0">
                <a:solidFill>
                  <a:schemeClr val="tx2">
                    <a:lumMod val="50000"/>
                  </a:schemeClr>
                </a:solidFill>
                <a:effectLst/>
              </a:defRPr>
            </a:lvl1pPr>
          </a:lstStyle>
          <a:p>
            <a:pPr marL="0" lvl="0" indent="0" algn="l">
              <a:buFontTx/>
            </a:pPr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395536" y="1767881"/>
            <a:ext cx="8424936" cy="4401205"/>
          </a:xfr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0" indent="0">
              <a:buNone/>
              <a:defRPr lang="es-MX" sz="7000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>
              <a:spcBef>
                <a:spcPct val="0"/>
              </a:spcBef>
            </a:pPr>
            <a:r>
              <a:rPr lang="es-ES" dirty="0"/>
              <a:t>HAGA CLIC PARA MODIFICAR EL ESTILO DE SUBTÍTULO DEL PATRÓN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51920" y="6187370"/>
            <a:ext cx="5184576" cy="553998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>
            <a:lvl1pPr>
              <a:defRPr lang="es-MX" sz="3000" b="0" smtClean="0">
                <a:solidFill>
                  <a:schemeClr val="tx2">
                    <a:lumMod val="50000"/>
                  </a:schemeClr>
                </a:solidFill>
                <a:effectLst/>
              </a:defRPr>
            </a:lvl1pPr>
          </a:lstStyle>
          <a:p>
            <a:pPr algn="r">
              <a:spcBef>
                <a:spcPct val="20000"/>
              </a:spcBef>
            </a:pPr>
            <a:r>
              <a:rPr lang="es-MX"/>
              <a:t>FECHA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5907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r">
              <a:defRPr lang="es-MX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692696"/>
            <a:ext cx="8352928" cy="369332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285750" indent="-285750" algn="ctr">
              <a:buFont typeface="Arial" pitchFamily="34" charset="0"/>
              <a:buNone/>
              <a:defRPr lang="es-ES" smtClean="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lang="es-ES" smtClean="0"/>
            </a:lvl2pPr>
            <a:lvl3pPr>
              <a:defRPr lang="es-ES" smtClean="0"/>
            </a:lvl3pPr>
            <a:lvl4pPr>
              <a:defRPr lang="es-ES" smtClean="0"/>
            </a:lvl4pPr>
            <a:lvl5pPr>
              <a:defRPr lang="es-MX"/>
            </a:lvl5pPr>
          </a:lstStyle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>
          <a:xfrm>
            <a:off x="1" y="0"/>
            <a:ext cx="539552" cy="6858000"/>
          </a:xfrm>
        </p:spPr>
        <p:txBody>
          <a:bodyPr vert="vert270" anchor="ctr"/>
          <a:lstStyle>
            <a:lvl1pPr algn="ctr">
              <a:defRPr sz="18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66523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51520" y="474346"/>
            <a:ext cx="8640960" cy="2862322"/>
          </a:xfr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>
              <a:defRPr lang="es-MX" sz="6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6780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580A9-ED26-40C9-9E1C-CC895491A5A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8566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algn="r">
              <a:defRPr lang="es-MX"/>
            </a:lvl1pPr>
          </a:lstStyle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683404"/>
            <a:ext cx="8352928" cy="369332"/>
          </a:xfr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 anchor="ctr">
            <a:spAutoFit/>
          </a:bodyPr>
          <a:lstStyle>
            <a:lvl1pPr marL="285750" indent="-285750" algn="ctr">
              <a:buFont typeface="Arial" pitchFamily="34" charset="0"/>
              <a:buNone/>
              <a:defRPr lang="es-ES" smtClean="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lang="es-ES" smtClean="0"/>
            </a:lvl2pPr>
            <a:lvl3pPr>
              <a:defRPr lang="es-ES" smtClean="0"/>
            </a:lvl3pPr>
            <a:lvl4pPr>
              <a:defRPr lang="es-ES" smtClean="0"/>
            </a:lvl4pPr>
            <a:lvl5pPr>
              <a:defRPr lang="es-MX"/>
            </a:lvl5pPr>
          </a:lstStyle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>
              <a:defRPr lang="es-MX" smtClean="0"/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141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572000" y="0"/>
            <a:ext cx="4572000" cy="285626"/>
          </a:xfrm>
        </p:spPr>
        <p:txBody>
          <a:bodyPr/>
          <a:lstStyle/>
          <a:p>
            <a:r>
              <a:rPr lang="es-ES" dirty="0"/>
              <a:t>HAGA CLIC PARA MODIFICAR EL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59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669360"/>
            <a:ext cx="395536" cy="188640"/>
          </a:xfrm>
        </p:spPr>
        <p:txBody>
          <a:bodyPr/>
          <a:lstStyle/>
          <a:p>
            <a:fld id="{2D165FC4-CDDB-43A2-8F57-8561B0B24D4E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4"/>
          </p:nvPr>
        </p:nvSpPr>
        <p:spPr>
          <a:xfrm>
            <a:off x="1116013" y="6669088"/>
            <a:ext cx="7056437" cy="188912"/>
          </a:xfrm>
        </p:spPr>
        <p:txBody>
          <a:bodyPr>
            <a:noAutofit/>
          </a:bodyPr>
          <a:lstStyle>
            <a:lvl1pPr algn="l">
              <a:defRPr sz="1200" b="1">
                <a:solidFill>
                  <a:srgbClr val="00487E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1689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572000" y="0"/>
            <a:ext cx="4572000" cy="285626"/>
          </a:xfrm>
        </p:spPr>
        <p:txBody>
          <a:bodyPr/>
          <a:lstStyle/>
          <a:p>
            <a:r>
              <a:rPr lang="es-ES" dirty="0"/>
              <a:t>HAGA CLIC PARA MODIFICAR EL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59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669360"/>
            <a:ext cx="395536" cy="188640"/>
          </a:xfrm>
        </p:spPr>
        <p:txBody>
          <a:bodyPr/>
          <a:lstStyle/>
          <a:p>
            <a:fld id="{2D165FC4-CDDB-43A2-8F57-8561B0B24D4E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4"/>
          </p:nvPr>
        </p:nvSpPr>
        <p:spPr>
          <a:xfrm>
            <a:off x="1116013" y="6669088"/>
            <a:ext cx="7056437" cy="188912"/>
          </a:xfrm>
        </p:spPr>
        <p:txBody>
          <a:bodyPr>
            <a:noAutofit/>
          </a:bodyPr>
          <a:lstStyle>
            <a:lvl1pPr algn="l">
              <a:defRPr sz="1200" b="1">
                <a:solidFill>
                  <a:srgbClr val="00487E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1689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83568" y="116632"/>
            <a:ext cx="8352928" cy="276999"/>
          </a:xfrm>
          <a:prstGeom prst="rect">
            <a:avLst/>
          </a:prstGeom>
          <a:noFill/>
          <a:effectLst>
            <a:outerShdw blurRad="38100" dist="38100" dir="7200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/>
          <a:p>
            <a:pPr marL="0" lvl="0" algn="r"/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692696"/>
            <a:ext cx="8352928" cy="338554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wrap="square" rtlCol="0">
            <a:spAutoFit/>
          </a:bodyPr>
          <a:lstStyle/>
          <a:p>
            <a:pPr marL="0" lvl="0" indent="0" algn="ctr"/>
            <a:r>
              <a:rPr lang="es-ES" dirty="0"/>
              <a:t>Haga clic para modificar el estilo de texto del patrón</a:t>
            </a: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04448" y="6381328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s-MX" sz="700"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algn="ctr"/>
            <a:fld id="{64C516AA-FB82-406E-92B4-29137CAFC627}" type="slidenum">
              <a:rPr lang="es-MX" smtClean="0"/>
              <a:pPr algn="ctr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891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6" r:id="rId6"/>
    <p:sldLayoutId id="2147483657" r:id="rId7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lang="es-MX" sz="1200" b="0" kern="1200" smtClean="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es-ES" sz="1600" b="0" kern="1200" smtClean="0">
          <a:solidFill>
            <a:schemeClr val="tx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s-ES" sz="18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s-MX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INTENCIÓN DE VOTO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494441"/>
            <a:ext cx="8352928" cy="634020"/>
          </a:xfrm>
        </p:spPr>
        <p:txBody>
          <a:bodyPr/>
          <a:lstStyle/>
          <a:p>
            <a:r>
              <a:rPr lang="es-MX" dirty="0"/>
              <a:t>¿Por cuál partido o candidato votaría el día de hoy para presidente municipal de Tlalnepantla?</a:t>
            </a:r>
          </a:p>
          <a:p>
            <a:r>
              <a:rPr lang="es-MX" altLang="es-MX" b="1" dirty="0">
                <a:solidFill>
                  <a:srgbClr val="10253F"/>
                </a:solidFill>
              </a:rPr>
              <a:t>[Preferencia efectiva]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64C516AA-FB82-406E-92B4-29137CAFC627}" type="slidenum">
              <a:rPr lang="es-MX" smtClean="0"/>
              <a:pPr algn="ctr"/>
              <a:t>1</a:t>
            </a:fld>
            <a:endParaRPr lang="es-MX"/>
          </a:p>
        </p:txBody>
      </p:sp>
      <p:graphicFrame>
        <p:nvGraphicFramePr>
          <p:cNvPr id="8" name="7 Gráfico"/>
          <p:cNvGraphicFramePr/>
          <p:nvPr>
            <p:extLst>
              <p:ext uri="{D42A27DB-BD31-4B8C-83A1-F6EECF244321}">
                <p14:modId xmlns:p14="http://schemas.microsoft.com/office/powerpoint/2010/main" val="3879780081"/>
              </p:ext>
            </p:extLst>
          </p:nvPr>
        </p:nvGraphicFramePr>
        <p:xfrm>
          <a:off x="827584" y="1196752"/>
          <a:ext cx="79928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12 Marcador de texto">
            <a:extLst>
              <a:ext uri="{FF2B5EF4-FFF2-40B4-BE49-F238E27FC236}">
                <a16:creationId xmlns:a16="http://schemas.microsoft.com/office/drawing/2014/main" id="{3C589EC7-2664-4123-9BB9-185A9C2F0EE2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933950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 1,000 casos / Error (+/-) 3.1 % / Del 15 al 18 de mayo de 2021.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253030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id="{5F1FD345-2EF3-4808-A1F5-3E414C84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CONOCIMIENTO</a:t>
            </a:r>
            <a:endParaRPr lang="es-MX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C6396468-32B1-4487-A4DE-E9523C535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04250" y="6381750"/>
            <a:ext cx="43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lang="es-MX" sz="7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5EE2748-0022-4C82-8E6B-19CC60F04767}" type="slidenum">
              <a:rPr lang="es-MX" smtClean="0"/>
              <a:pPr>
                <a:defRPr/>
              </a:pPr>
              <a:t>2</a:t>
            </a:fld>
            <a:endParaRPr/>
          </a:p>
        </p:txBody>
      </p:sp>
      <p:graphicFrame>
        <p:nvGraphicFramePr>
          <p:cNvPr id="9" name="9 Marcador de contenido"/>
          <p:cNvGraphicFramePr>
            <a:graphicFrameLocks noGrp="1"/>
          </p:cNvGraphicFramePr>
          <p:nvPr>
            <p:ph idx="1"/>
          </p:nvPr>
        </p:nvGraphicFramePr>
        <p:xfrm>
          <a:off x="1043608" y="1269007"/>
          <a:ext cx="7561535" cy="504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55FD1CAF-9A57-44BD-8147-CF1A855B4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62732"/>
            <a:ext cx="8351837" cy="63402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85750" indent="-28575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s-ES" sz="16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es-MX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altLang="es-MX" dirty="0">
                <a:solidFill>
                  <a:srgbClr val="10253F"/>
                </a:solidFill>
              </a:rPr>
              <a:t>Nivel de conocimiento de los candidatos(as) a </a:t>
            </a:r>
            <a:r>
              <a:rPr lang="es-MX" dirty="0"/>
              <a:t>presidente municipal de Tlalnepantla</a:t>
            </a:r>
            <a:endParaRPr lang="es-MX" altLang="es-MX" dirty="0">
              <a:solidFill>
                <a:srgbClr val="10253F"/>
              </a:solidFill>
            </a:endParaRPr>
          </a:p>
          <a:p>
            <a:r>
              <a:rPr lang="es-MX" alt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[% que ha escuchado de los candidatos(as)]</a:t>
            </a:r>
          </a:p>
        </p:txBody>
      </p:sp>
      <p:sp>
        <p:nvSpPr>
          <p:cNvPr id="7" name="12 Marcador de texto">
            <a:extLst>
              <a:ext uri="{FF2B5EF4-FFF2-40B4-BE49-F238E27FC236}">
                <a16:creationId xmlns:a16="http://schemas.microsoft.com/office/drawing/2014/main" id="{E0DD099A-98E7-4597-8287-88C7D368D6D2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933950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 1,000 casos / Error (+/-) 3.1 % / Del 15 al 18 de mayo de 2021.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136353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id="{5F1FD345-2EF3-4808-A1F5-3E414C84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OPINIÓN EFECTIVA</a:t>
            </a:r>
            <a:endParaRPr lang="es-MX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C6396468-32B1-4487-A4DE-E9523C535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04250" y="6381750"/>
            <a:ext cx="43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lang="es-MX" sz="7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5EE2748-0022-4C82-8E6B-19CC60F04767}" type="slidenum">
              <a:rPr lang="es-MX" smtClean="0"/>
              <a:pPr>
                <a:defRPr/>
              </a:pPr>
              <a:t>3</a:t>
            </a:fld>
            <a:endParaRPr/>
          </a:p>
        </p:txBody>
      </p:sp>
      <p:graphicFrame>
        <p:nvGraphicFramePr>
          <p:cNvPr id="9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9597615"/>
              </p:ext>
            </p:extLst>
          </p:nvPr>
        </p:nvGraphicFramePr>
        <p:xfrm>
          <a:off x="1043608" y="1269007"/>
          <a:ext cx="7561535" cy="504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55FD1CAF-9A57-44BD-8147-CF1A855B4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62732"/>
            <a:ext cx="8351837" cy="63402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85750" indent="-28575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s-ES" sz="16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es-MX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altLang="es-MX" dirty="0">
                <a:solidFill>
                  <a:srgbClr val="10253F"/>
                </a:solidFill>
              </a:rPr>
              <a:t>Opinión Efectiva de los candidatos(as) a </a:t>
            </a:r>
            <a:r>
              <a:rPr lang="es-MX" dirty="0"/>
              <a:t>presidente municipal de Tlalnepantla</a:t>
            </a:r>
            <a:endParaRPr lang="es-MX" altLang="es-MX" dirty="0">
              <a:solidFill>
                <a:srgbClr val="10253F"/>
              </a:solidFill>
            </a:endParaRPr>
          </a:p>
          <a:p>
            <a:r>
              <a:rPr lang="es-MX" altLang="es-MX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[% que ha escuchado de los candidatos(as)]</a:t>
            </a:r>
          </a:p>
        </p:txBody>
      </p:sp>
      <p:sp>
        <p:nvSpPr>
          <p:cNvPr id="8" name="15 Rectángulo">
            <a:extLst>
              <a:ext uri="{FF2B5EF4-FFF2-40B4-BE49-F238E27FC236}">
                <a16:creationId xmlns:a16="http://schemas.microsoft.com/office/drawing/2014/main" id="{1793F11B-D469-4473-BA19-2499E151660E}"/>
              </a:ext>
            </a:extLst>
          </p:cNvPr>
          <p:cNvSpPr/>
          <p:nvPr/>
        </p:nvSpPr>
        <p:spPr>
          <a:xfrm>
            <a:off x="3923928" y="6453336"/>
            <a:ext cx="4176464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_tradnl" sz="800" dirty="0">
                <a:solidFill>
                  <a:schemeClr val="tx2">
                    <a:lumMod val="50000"/>
                  </a:schemeClr>
                </a:solidFill>
              </a:rPr>
              <a:t>*La opinión EFECTIVA resulta de restarle a la opinión POSITIVA (+) la opinión NEGATIVA (-).</a:t>
            </a:r>
          </a:p>
        </p:txBody>
      </p:sp>
      <p:sp>
        <p:nvSpPr>
          <p:cNvPr id="10" name="12 Marcador de texto">
            <a:extLst>
              <a:ext uri="{FF2B5EF4-FFF2-40B4-BE49-F238E27FC236}">
                <a16:creationId xmlns:a16="http://schemas.microsoft.com/office/drawing/2014/main" id="{3C71324D-8EF8-4F24-A692-F60DA79B51D5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933950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 1,000 casos / Error (+/-) 3.1 % / Del 15 al 18 de mayo de 2021.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222952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id="{5F1FD345-2EF3-4808-A1F5-3E414C84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OPINIÓN</a:t>
            </a:r>
            <a:endParaRPr lang="es-MX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C6396468-32B1-4487-A4DE-E9523C535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04250" y="6381750"/>
            <a:ext cx="43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lang="es-MX" sz="7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5EE2748-0022-4C82-8E6B-19CC60F04767}" type="slidenum">
              <a:rPr lang="es-MX" smtClean="0"/>
              <a:pPr>
                <a:defRPr/>
              </a:pPr>
              <a:t>4</a:t>
            </a:fld>
            <a:endParaRPr/>
          </a:p>
        </p:txBody>
      </p:sp>
      <p:graphicFrame>
        <p:nvGraphicFramePr>
          <p:cNvPr id="9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3974154"/>
              </p:ext>
            </p:extLst>
          </p:nvPr>
        </p:nvGraphicFramePr>
        <p:xfrm>
          <a:off x="746900" y="1628800"/>
          <a:ext cx="3960439" cy="504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1853980" y="1259468"/>
            <a:ext cx="174900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b="1" dirty="0">
                <a:solidFill>
                  <a:srgbClr val="00B050"/>
                </a:solidFill>
              </a:rPr>
              <a:t>Opinión positiva</a:t>
            </a:r>
          </a:p>
        </p:txBody>
      </p:sp>
      <p:graphicFrame>
        <p:nvGraphicFramePr>
          <p:cNvPr id="8" name="9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595753"/>
              </p:ext>
            </p:extLst>
          </p:nvPr>
        </p:nvGraphicFramePr>
        <p:xfrm>
          <a:off x="4949970" y="1628800"/>
          <a:ext cx="3960439" cy="504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6026432" y="1259468"/>
            <a:ext cx="18102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</a:rPr>
              <a:t>Opinión negativa</a:t>
            </a:r>
          </a:p>
        </p:txBody>
      </p:sp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10295623-E9F0-49C1-8D85-C62531BAA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710465"/>
            <a:ext cx="8351837" cy="338554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85750" indent="-28575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s-ES" sz="1600" kern="120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lang="es-ES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es-MX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altLang="es-MX" dirty="0">
                <a:solidFill>
                  <a:srgbClr val="10253F"/>
                </a:solidFill>
              </a:rPr>
              <a:t>Opinión de los candidatos(as) a presidente municipal de Tlalnepantla</a:t>
            </a:r>
          </a:p>
        </p:txBody>
      </p:sp>
      <p:sp>
        <p:nvSpPr>
          <p:cNvPr id="13" name="12 Marcador de texto">
            <a:extLst>
              <a:ext uri="{FF2B5EF4-FFF2-40B4-BE49-F238E27FC236}">
                <a16:creationId xmlns:a16="http://schemas.microsoft.com/office/drawing/2014/main" id="{A71494AF-8638-482A-B8E9-E65DB150B6B7}"/>
              </a:ext>
            </a:extLst>
          </p:cNvPr>
          <p:cNvSpPr txBox="1">
            <a:spLocks/>
          </p:cNvSpPr>
          <p:nvPr/>
        </p:nvSpPr>
        <p:spPr>
          <a:xfrm>
            <a:off x="76146" y="0"/>
            <a:ext cx="369332" cy="6858000"/>
          </a:xfrm>
          <a:prstGeom prst="rect">
            <a:avLst/>
          </a:prstGeom>
          <a:noFill/>
          <a:effectLst>
            <a:outerShdw dist="38100" sx="1000" sy="1000" algn="ctr" rotWithShape="0">
              <a:schemeClr val="bg1">
                <a:lumMod val="65000"/>
              </a:schemeClr>
            </a:outerShdw>
          </a:effectLst>
        </p:spPr>
        <p:txBody>
          <a:bodyPr vert="vert270" wrap="square" rtlCol="0" anchor="ctr">
            <a:sp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s-ES" sz="1800" b="0" kern="1200">
                <a:solidFill>
                  <a:schemeClr val="tx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es-E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es-MX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933950" algn="l"/>
              </a:tabLst>
            </a:pPr>
            <a:r>
              <a:rPr lang="es-MX" sz="1200" dirty="0"/>
              <a:t>Parametría; </a:t>
            </a:r>
            <a:r>
              <a:rPr lang="es-MX" sz="1200" b="1" dirty="0"/>
              <a:t>ENCUESTA EN VIVIENDA </a:t>
            </a:r>
            <a:r>
              <a:rPr lang="es-MX" sz="1200" dirty="0"/>
              <a:t>/ 1,000 casos / Error (+/-) 3.1 % / Del 15 al 18 de mayo de 2021.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3862557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NOTA METODOLÓGICA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755576" y="476674"/>
          <a:ext cx="3888432" cy="5904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Tipo de estudio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Encuesta en vivienda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Objetivo de investigación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Medición de preferencias electorales en el municipio de Tlalnepantla,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Estado de México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Fecha de levantamiento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Del 15 al</a:t>
                      </a:r>
                      <a:r>
                        <a:rPr lang="es-MX" sz="1050" b="1" i="0" u="none" strike="noStrike" baseline="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18 </a:t>
                      </a: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 mayo</a:t>
                      </a:r>
                      <a:r>
                        <a:rPr lang="es-MX" sz="1050" b="1" i="0" u="none" strike="noStrike" baseline="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 </a:t>
                      </a: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 2021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Población objetivo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itchFamily="34" charset="0"/>
                        </a:rPr>
                        <a:t>Personas de 18 años en adelante con credencial de elector vigente residentes del municipio de Tlalnepantla,</a:t>
                      </a:r>
                      <a:endParaRPr lang="es-MX" sz="1000" baseline="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itchFamily="34" charset="0"/>
                        </a:rPr>
                        <a:t>Estado de México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Marco </a:t>
                      </a:r>
                      <a:r>
                        <a:rPr lang="es-MX" sz="1050" b="1" i="0" u="none" strike="noStrike" dirty="0" err="1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muestral</a:t>
                      </a:r>
                      <a:endParaRPr lang="es-MX" sz="1050" b="1" i="0" u="none" strike="noStrike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Conjunto de secciones electorales reportadas por el INE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selección de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las secciones electorales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Sistemático aleatorio con probabilidad </a:t>
                      </a:r>
                    </a:p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de selección proporcional a su tamaño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352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selección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de viviendas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Sistemático con arranque </a:t>
                      </a:r>
                    </a:p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aleatorio simple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5004048" y="1086564"/>
          <a:ext cx="3888432" cy="268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2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Método de selección de unidades de observación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Aleatoria simple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recolección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de datos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MX" sz="1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ea typeface="Times New Roman"/>
                          <a:cs typeface="Calibri" pitchFamily="34" charset="0"/>
                        </a:rPr>
                        <a:t>Encuesta cara a cara en vivienda utilizando dispositivo móvil (CAPI).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Método de estimación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</a:rPr>
                        <a:t>de los resultados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Los resultados presentados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no son frecuencias simples,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sino estimaciones basadas en la utilización de factores de expansión.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2075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Método de edición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Validación en Excel y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00" b="0" i="0" u="none" strike="noStrike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clean</a:t>
                      </a:r>
                      <a:r>
                        <a:rPr lang="es-MX" sz="1000" b="0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up en SPSS</a:t>
                      </a:r>
                    </a:p>
                  </a:txBody>
                  <a:tcPr marL="857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004048" y="4134903"/>
          <a:ext cx="3888432" cy="10942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5321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Representatividad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Número 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de encuestas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Error teórico </a:t>
                      </a:r>
                      <a:r>
                        <a:rPr lang="es-MX" sz="1050" b="1" i="0" u="none" strike="noStrike" kern="1200" dirty="0" err="1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muestral</a:t>
                      </a:r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asociado al 95% </a:t>
                      </a:r>
                    </a:p>
                    <a:p>
                      <a:pPr algn="ctr" fontAlgn="b"/>
                      <a:r>
                        <a:rPr lang="es-MX" sz="1050" b="1" i="0" u="none" strike="noStrike" kern="12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de confianza estadística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976">
                <a:tc>
                  <a:txBody>
                    <a:bodyPr/>
                    <a:lstStyle/>
                    <a:p>
                      <a:pPr algn="ctr"/>
                      <a:r>
                        <a:rPr lang="es-MX" sz="1300" b="1" u="non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Tlalnepantla, Estado de México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1,000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(+/-) 3.1 %</a:t>
                      </a:r>
                    </a:p>
                  </a:txBody>
                  <a:tcPr marL="9525" marR="9525" marT="9525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748464" y="6520259"/>
            <a:ext cx="432048" cy="365125"/>
          </a:xfrm>
        </p:spPr>
        <p:txBody>
          <a:bodyPr/>
          <a:lstStyle/>
          <a:p>
            <a:pPr algn="ctr"/>
            <a:fld id="{E95580A9-ED26-40C9-9E1C-CC895491A5A4}" type="slidenum">
              <a:rPr lang="es-MX" smtClean="0"/>
              <a:pPr algn="ctr"/>
              <a:t>5</a:t>
            </a:fld>
            <a:endParaRPr lang="es-MX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6559460"/>
            <a:ext cx="8064896" cy="253916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000" b="1" dirty="0"/>
              <a:t>Los resultados presentados sólo tienen validez para expresar la opinión de la población estudiada en la fecha específica del levantamiento de datos.</a:t>
            </a:r>
          </a:p>
        </p:txBody>
      </p:sp>
    </p:spTree>
    <p:extLst>
      <p:ext uri="{BB962C8B-B14F-4D97-AF65-F5344CB8AC3E}">
        <p14:creationId xmlns:p14="http://schemas.microsoft.com/office/powerpoint/2010/main" val="3133767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19535</TotalTime>
  <Words>420</Words>
  <Application>Microsoft Office PowerPoint</Application>
  <PresentationFormat>Presentación en pantalla (4:3)</PresentationFormat>
  <Paragraphs>80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Tema de Office</vt:lpstr>
      <vt:lpstr>INTENCIÓN DE VOTO</vt:lpstr>
      <vt:lpstr>CONOCIMIENTO</vt:lpstr>
      <vt:lpstr>OPINIÓN EFECTIVA</vt:lpstr>
      <vt:lpstr>OPINIÓN</vt:lpstr>
      <vt:lpstr>NOTA METODOLÓGICA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ALVA</dc:creator>
  <cp:lastModifiedBy>Alberto Vera</cp:lastModifiedBy>
  <cp:revision>3592</cp:revision>
  <dcterms:created xsi:type="dcterms:W3CDTF">2011-11-29T20:03:16Z</dcterms:created>
  <dcterms:modified xsi:type="dcterms:W3CDTF">2021-05-20T07:25:18Z</dcterms:modified>
</cp:coreProperties>
</file>